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2" r:id="rId3"/>
    <p:sldId id="334" r:id="rId4"/>
    <p:sldId id="335" r:id="rId5"/>
    <p:sldId id="325" r:id="rId6"/>
    <p:sldId id="326" r:id="rId7"/>
    <p:sldId id="327" r:id="rId8"/>
    <p:sldId id="260" r:id="rId9"/>
    <p:sldId id="302" r:id="rId10"/>
    <p:sldId id="304" r:id="rId11"/>
    <p:sldId id="308" r:id="rId12"/>
    <p:sldId id="328" r:id="rId13"/>
    <p:sldId id="329" r:id="rId14"/>
    <p:sldId id="309" r:id="rId15"/>
    <p:sldId id="311" r:id="rId16"/>
    <p:sldId id="336" r:id="rId17"/>
    <p:sldId id="322" r:id="rId18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1C1C1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25" autoAdjust="0"/>
  </p:normalViewPr>
  <p:slideViewPr>
    <p:cSldViewPr>
      <p:cViewPr varScale="1">
        <p:scale>
          <a:sx n="125" d="100"/>
          <a:sy n="125" d="100"/>
        </p:scale>
        <p:origin x="38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9" y="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F8BBA-1B93-4FF3-9A9C-7C73D33F2D20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85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9" y="972185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A38DC-702E-4491-BD6B-850CDCA2F6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08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21F05-3ACA-4755-8E97-E38A00D4B485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225B-7407-43FA-8A24-69A98C547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8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 userDrawn="1"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6" name="Rectangle 8"/>
            <p:cNvSpPr>
              <a:spLocks noChangeArrowheads="1"/>
            </p:cNvSpPr>
            <p:nvPr userDrawn="1"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 userDrawn="1"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 userDrawn="1"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1"/>
            <p:cNvSpPr>
              <a:spLocks noChangeArrowheads="1"/>
            </p:cNvSpPr>
            <p:nvPr userDrawn="1"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noFill/>
              <a:prstDash val="solid"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55613" y="304800"/>
            <a:ext cx="45878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1800"/>
          </a:p>
        </p:txBody>
      </p:sp>
      <p:pic>
        <p:nvPicPr>
          <p:cNvPr id="11" name="Picture 16" descr="cafe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5867400"/>
            <a:ext cx="2660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E004C-F63E-4EE1-9FB6-05ED679BF8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53A7-5F20-7745-9035-1189D845C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CF863-2B1C-E84B-BA0F-A93B9136B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839B0-9627-DB43-827F-8697AA6EE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49325" y="1981200"/>
            <a:ext cx="7661275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F2869-9172-0C40-9AA0-B052A4EE8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990C5-363F-1B4E-965E-F53BD6B278BB}" type="slidenum">
              <a:rPr lang="en-US" smtClean="0"/>
              <a:pPr>
                <a:defRPr/>
              </a:pPr>
              <a:t>‹#›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429C7-750C-47B0-893A-4140832789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3D46B-334A-3541-836E-98D6D313E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D4CE6-4247-6949-93AE-3C942F91D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B954D-F2B7-6741-93A4-AFBFCAE92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98769-8714-FD4E-88CF-7EF159814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5B440-2622-8842-B58E-B56B5266E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D2945-EA26-4442-AA19-FD01F99CF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4FBD3-691D-0740-9C87-22AD88819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900112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47800" y="900112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-381000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503362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fld id="{E700941D-FF78-4998-AADF-212DF003D9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D2D92003-7960-6348-B648-A5FBB31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55613" y="-173038"/>
            <a:ext cx="45878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1800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31813" y="-325438"/>
            <a:ext cx="45878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1800"/>
          </a:p>
        </p:txBody>
      </p:sp>
      <p:pic>
        <p:nvPicPr>
          <p:cNvPr id="1035" name="Picture 11" descr="cafe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81800" y="5943600"/>
            <a:ext cx="22098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cafe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00800" y="5867400"/>
            <a:ext cx="2660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2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¡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2"/>
        <a:buChar char="n"/>
        <a:defRPr sz="2400">
          <a:solidFill>
            <a:schemeClr val="tx1"/>
          </a:solidFill>
          <a:latin typeface="+mn-lt"/>
          <a:ea typeface="ヒラギノ角ゴ Pro W3" charset="-128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2"/>
        <a:buChar char="¡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2"/>
        <a:buChar char="n"/>
        <a:defRPr sz="2000">
          <a:solidFill>
            <a:schemeClr val="tx1"/>
          </a:solidFill>
          <a:latin typeface="+mn-lt"/>
          <a:ea typeface="ヒラギノ角ゴ Pro W3" charset="-128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038600"/>
            <a:ext cx="6781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Nigel Clark, Principal Investigator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Nigel.Clark@mail.wvu.edu, 304 293-4813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W. Scott Wayne, David McKain, </a:t>
            </a:r>
            <a:r>
              <a:rPr lang="en-US" sz="1600" dirty="0" err="1" smtClean="0"/>
              <a:t>Hailin</a:t>
            </a:r>
            <a:r>
              <a:rPr lang="en-US" sz="1600" dirty="0" smtClean="0"/>
              <a:t> Li, Daniel Carder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Co-Principal Investigators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Center for Alternative Fuels, Engines and Emissions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West Virginia University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Morgantown, WV USA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752600"/>
            <a:ext cx="8610600" cy="1981200"/>
          </a:xfrm>
        </p:spPr>
        <p:txBody>
          <a:bodyPr/>
          <a:lstStyle/>
          <a:p>
            <a:pPr eaLnBrk="1" hangingPunct="1"/>
            <a:r>
              <a:rPr lang="en-US" sz="3000" b="1" dirty="0" smtClean="0"/>
              <a:t>Natural Gas Emissions from the Heavy and Medium Duty Trucking Sectors</a:t>
            </a:r>
            <a:br>
              <a:rPr lang="en-US" sz="3000" b="1" dirty="0" smtClean="0"/>
            </a:b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2800" b="1" dirty="0" smtClean="0"/>
              <a:t>Quantifying methane emissions at fueling and maintenance facilities</a:t>
            </a:r>
            <a:endParaRPr lang="en-US" sz="3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" y="6019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August 21, 2012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80999"/>
            <a:ext cx="8686799" cy="1295400"/>
          </a:xfrm>
        </p:spPr>
        <p:txBody>
          <a:bodyPr/>
          <a:lstStyle/>
          <a:p>
            <a:r>
              <a:rPr lang="en-US" sz="3200" dirty="0" smtClean="0"/>
              <a:t>Methane Quantification: Enclosure Methods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105400" cy="4876800"/>
          </a:xfrm>
        </p:spPr>
        <p:txBody>
          <a:bodyPr/>
          <a:lstStyle/>
          <a:p>
            <a:pPr marL="233363" indent="-233363"/>
            <a:r>
              <a:rPr lang="en-US" sz="2400" dirty="0" smtClean="0"/>
              <a:t>Enclosure (bag) around potential leak site</a:t>
            </a:r>
          </a:p>
          <a:p>
            <a:pPr marL="233363" indent="-233363"/>
            <a:r>
              <a:rPr lang="en-US" sz="2400" dirty="0" smtClean="0"/>
              <a:t>Sample mass flow measured</a:t>
            </a:r>
          </a:p>
          <a:p>
            <a:pPr marL="233363" indent="-233363"/>
            <a:r>
              <a:rPr lang="en-US" sz="2400" dirty="0" smtClean="0"/>
              <a:t>Methane analyzer used to measure sample concentration</a:t>
            </a:r>
          </a:p>
          <a:p>
            <a:pPr marL="233363" indent="-233363"/>
            <a:r>
              <a:rPr lang="en-US" sz="2400" dirty="0" smtClean="0"/>
              <a:t>Methane leak example:</a:t>
            </a:r>
          </a:p>
          <a:p>
            <a:pPr marL="457200" lvl="1" indent="-207963"/>
            <a:r>
              <a:rPr lang="en-US" sz="1600" dirty="0" smtClean="0"/>
              <a:t>Sample flow = </a:t>
            </a:r>
            <a:r>
              <a:rPr lang="en-US" sz="1200" dirty="0" smtClean="0"/>
              <a:t>0.28 l/min</a:t>
            </a:r>
          </a:p>
          <a:p>
            <a:pPr marL="457200" lvl="1" indent="-207963"/>
            <a:r>
              <a:rPr lang="en-US" sz="1600" dirty="0" smtClean="0"/>
              <a:t>Sample methane concentration = 10.32 ppm</a:t>
            </a:r>
          </a:p>
          <a:p>
            <a:pPr marL="457200" lvl="1" indent="-207963"/>
            <a:r>
              <a:rPr lang="en-US" sz="1600" dirty="0" smtClean="0"/>
              <a:t>Background methane concentration = 2.93 ppm</a:t>
            </a:r>
          </a:p>
          <a:p>
            <a:pPr marL="457200" lvl="1" indent="-207963"/>
            <a:r>
              <a:rPr lang="en-US" sz="1600" dirty="0" smtClean="0"/>
              <a:t>Leak Rate = 1.47 grams per minute</a:t>
            </a:r>
            <a:endParaRPr lang="en-US" sz="18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9050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57800" y="4038600"/>
            <a:ext cx="3477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Sample Methane Concentration and Flow</a:t>
            </a:r>
            <a:endParaRPr lang="en-US" sz="1400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" y="6553200"/>
            <a:ext cx="1905000" cy="228600"/>
          </a:xfrm>
        </p:spPr>
        <p:txBody>
          <a:bodyPr/>
          <a:lstStyle/>
          <a:p>
            <a:pPr algn="l">
              <a:defRPr/>
            </a:pPr>
            <a:fld id="{57A990C5-363F-1B4E-965E-F53BD6B278BB}" type="slidenum">
              <a:rPr lang="en-US" smtClean="0"/>
              <a:pPr algn="l"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380999"/>
            <a:ext cx="8915400" cy="1295400"/>
          </a:xfrm>
        </p:spPr>
        <p:txBody>
          <a:bodyPr/>
          <a:lstStyle/>
          <a:p>
            <a:r>
              <a:rPr lang="en-US" sz="3200" dirty="0" smtClean="0"/>
              <a:t>Basic Atmospheric Sampling Analysis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2999" cy="4551362"/>
          </a:xfrm>
        </p:spPr>
        <p:txBody>
          <a:bodyPr/>
          <a:lstStyle/>
          <a:p>
            <a:r>
              <a:rPr lang="en-US" sz="2400" dirty="0" smtClean="0"/>
              <a:t>Assumptions</a:t>
            </a:r>
          </a:p>
          <a:p>
            <a:pPr lvl="1"/>
            <a:r>
              <a:rPr lang="en-US" sz="2000" dirty="0" smtClean="0"/>
              <a:t>30 foot high by 300 foot wide sample planes (9,000 square feet)</a:t>
            </a:r>
          </a:p>
          <a:p>
            <a:pPr lvl="1"/>
            <a:r>
              <a:rPr lang="en-US" sz="2000" dirty="0" smtClean="0"/>
              <a:t>Sample planes located 300 feet upstream and 300 feet downstream from leak site</a:t>
            </a:r>
          </a:p>
          <a:p>
            <a:pPr lvl="1"/>
            <a:r>
              <a:rPr lang="en-US" sz="2000" dirty="0" smtClean="0"/>
              <a:t>Methane leak rate of 0.137 CFM</a:t>
            </a:r>
          </a:p>
          <a:p>
            <a:pPr lvl="1"/>
            <a:r>
              <a:rPr lang="en-US" sz="2000" dirty="0" smtClean="0"/>
              <a:t>Wind speed of 5 mph (440 feet per minute) perpendicular to sample planes</a:t>
            </a:r>
          </a:p>
          <a:p>
            <a:r>
              <a:rPr lang="en-US" sz="2400" dirty="0" smtClean="0"/>
              <a:t>Volume flow through samples planes is 3,960 MCF per minute (9,000 ft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x 440 ft per minute) </a:t>
            </a:r>
          </a:p>
          <a:p>
            <a:r>
              <a:rPr lang="en-US" sz="2400" dirty="0" smtClean="0"/>
              <a:t>Upstream plane is at background concentration (1.5-3 </a:t>
            </a:r>
            <a:r>
              <a:rPr lang="en-US" sz="2400" dirty="0" err="1" smtClean="0"/>
              <a:t>ppm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Average methane concentration in downstream plane is increased 0.034 </a:t>
            </a:r>
            <a:r>
              <a:rPr lang="en-US" sz="2400" dirty="0" err="1" smtClean="0"/>
              <a:t>ppm</a:t>
            </a:r>
            <a:r>
              <a:rPr lang="en-US" sz="2400" dirty="0" smtClean="0"/>
              <a:t> (2.3% to 1.1%)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" y="6553200"/>
            <a:ext cx="1905000" cy="228600"/>
          </a:xfrm>
        </p:spPr>
        <p:txBody>
          <a:bodyPr/>
          <a:lstStyle/>
          <a:p>
            <a:pPr algn="l">
              <a:defRPr/>
            </a:pPr>
            <a:fld id="{57A990C5-363F-1B4E-965E-F53BD6B278BB}" type="slidenum">
              <a:rPr lang="en-US" smtClean="0"/>
              <a:pPr algn="l"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80999"/>
            <a:ext cx="7937501" cy="1295400"/>
          </a:xfrm>
        </p:spPr>
        <p:txBody>
          <a:bodyPr/>
          <a:lstStyle/>
          <a:p>
            <a:r>
              <a:rPr lang="en-US" dirty="0" smtClean="0"/>
              <a:t>Atmospheric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990600"/>
            <a:ext cx="8305800" cy="4627562"/>
          </a:xfrm>
        </p:spPr>
        <p:txBody>
          <a:bodyPr/>
          <a:lstStyle/>
          <a:p>
            <a:r>
              <a:rPr lang="en-US" sz="2400" dirty="0" smtClean="0"/>
              <a:t>Measure upwind and downwind methane concentrations</a:t>
            </a:r>
          </a:p>
          <a:p>
            <a:r>
              <a:rPr lang="en-US" sz="2400" dirty="0" smtClean="0"/>
              <a:t>Mass fluxes quantification</a:t>
            </a:r>
          </a:p>
          <a:p>
            <a:pPr lvl="1"/>
            <a:r>
              <a:rPr lang="en-US" sz="2000" dirty="0" smtClean="0"/>
              <a:t>Volume flux</a:t>
            </a:r>
          </a:p>
          <a:p>
            <a:pPr lvl="2"/>
            <a:r>
              <a:rPr lang="en-US" sz="1600" dirty="0" smtClean="0"/>
              <a:t>Micrometeorological models</a:t>
            </a:r>
          </a:p>
          <a:p>
            <a:pPr lvl="2"/>
            <a:r>
              <a:rPr lang="en-US" sz="1600" dirty="0" smtClean="0"/>
              <a:t>Tracer gas</a:t>
            </a:r>
          </a:p>
          <a:p>
            <a:pPr lvl="1"/>
            <a:r>
              <a:rPr lang="en-US" sz="2000" dirty="0" smtClean="0"/>
              <a:t>Methane Concentrations</a:t>
            </a:r>
          </a:p>
          <a:p>
            <a:pPr lvl="2"/>
            <a:r>
              <a:rPr lang="en-US" sz="1600" dirty="0" smtClean="0"/>
              <a:t>Point source(s) sampling</a:t>
            </a:r>
          </a:p>
          <a:p>
            <a:pPr lvl="2"/>
            <a:r>
              <a:rPr lang="en-US" sz="1600" dirty="0" smtClean="0"/>
              <a:t>Line (plane) detection</a:t>
            </a:r>
          </a:p>
          <a:p>
            <a:r>
              <a:rPr lang="en-US" sz="2400" dirty="0" smtClean="0"/>
              <a:t>Sniffer or high-volume sampling required for identification/quantification of individual sources</a:t>
            </a:r>
          </a:p>
          <a:p>
            <a:r>
              <a:rPr lang="en-US" sz="2400" dirty="0" smtClean="0"/>
              <a:t>Wind speed/direction requirements</a:t>
            </a:r>
          </a:p>
          <a:p>
            <a:r>
              <a:rPr lang="en-US" sz="2400" dirty="0" smtClean="0"/>
              <a:t>Loss levels of interest may still yield low concentrations</a:t>
            </a: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762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A990C5-363F-1B4E-965E-F53BD6B278B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80999"/>
            <a:ext cx="8534399" cy="1295400"/>
          </a:xfrm>
        </p:spPr>
        <p:txBody>
          <a:bodyPr/>
          <a:lstStyle/>
          <a:p>
            <a:r>
              <a:rPr lang="en-US" sz="3600" dirty="0" smtClean="0"/>
              <a:t>Quantification by Mass/Volume Metering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66800"/>
            <a:ext cx="8153400" cy="4551362"/>
          </a:xfrm>
        </p:spPr>
        <p:txBody>
          <a:bodyPr/>
          <a:lstStyle/>
          <a:p>
            <a:r>
              <a:rPr lang="en-US" sz="2800" dirty="0" smtClean="0"/>
              <a:t>Masses or volumes of fuel supplied to and delivered by facility compared</a:t>
            </a:r>
          </a:p>
          <a:p>
            <a:r>
              <a:rPr lang="en-US" sz="2800" dirty="0" smtClean="0"/>
              <a:t>Measurement accuracy:</a:t>
            </a:r>
          </a:p>
          <a:p>
            <a:pPr lvl="1"/>
            <a:r>
              <a:rPr lang="en-US" sz="2400" dirty="0" err="1" smtClean="0"/>
              <a:t>Mico</a:t>
            </a:r>
            <a:r>
              <a:rPr lang="en-US" sz="2400" dirty="0" smtClean="0"/>
              <a:t>-motion metering accuracy: +/- 0.5%</a:t>
            </a:r>
          </a:p>
          <a:p>
            <a:pPr lvl="1"/>
            <a:r>
              <a:rPr lang="en-US" sz="2400" dirty="0" smtClean="0"/>
              <a:t>Utility meter accuracy: -2%-+1%</a:t>
            </a:r>
          </a:p>
          <a:p>
            <a:pPr lvl="1"/>
            <a:r>
              <a:rPr lang="en-US" sz="2400" dirty="0" smtClean="0"/>
              <a:t>Accuracies are at or above the loss of interest (0.4%)</a:t>
            </a:r>
          </a:p>
          <a:p>
            <a:r>
              <a:rPr lang="en-US" sz="2800" dirty="0" smtClean="0"/>
              <a:t>Methane content of fuel is not known</a:t>
            </a:r>
          </a:p>
          <a:p>
            <a:pPr lvl="1"/>
            <a:r>
              <a:rPr lang="en-US" sz="2400" dirty="0" smtClean="0"/>
              <a:t>Peak shaving gases in some regions may be very low in methane</a:t>
            </a:r>
            <a:endParaRPr lang="en-US" sz="2400" dirty="0"/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762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A990C5-363F-1B4E-965E-F53BD6B278B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80999"/>
            <a:ext cx="8610599" cy="1295400"/>
          </a:xfrm>
        </p:spPr>
        <p:txBody>
          <a:bodyPr/>
          <a:lstStyle/>
          <a:p>
            <a:r>
              <a:rPr lang="en-US" dirty="0" smtClean="0"/>
              <a:t>Fueling and Maintenance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551362"/>
          </a:xfrm>
        </p:spPr>
        <p:txBody>
          <a:bodyPr/>
          <a:lstStyle/>
          <a:p>
            <a:r>
              <a:rPr lang="en-US" sz="2800" dirty="0" smtClean="0"/>
              <a:t>Responses to verbal interviews, questionnaires and inventories with respect to fueling and maintenance procedures</a:t>
            </a:r>
          </a:p>
          <a:p>
            <a:pPr lvl="1"/>
            <a:r>
              <a:rPr lang="en-US" sz="2400" dirty="0" smtClean="0"/>
              <a:t>Fueling facility practices</a:t>
            </a:r>
          </a:p>
          <a:p>
            <a:pPr lvl="2"/>
            <a:r>
              <a:rPr lang="en-US" sz="2000" dirty="0" smtClean="0"/>
              <a:t>Vehicles fueled</a:t>
            </a:r>
          </a:p>
          <a:p>
            <a:pPr lvl="2"/>
            <a:r>
              <a:rPr lang="en-US" sz="2000" dirty="0" smtClean="0"/>
              <a:t>Fuel quantities delivered</a:t>
            </a:r>
          </a:p>
          <a:p>
            <a:pPr lvl="2"/>
            <a:r>
              <a:rPr lang="en-US" sz="2000" dirty="0" smtClean="0"/>
              <a:t>Fueling frequencies</a:t>
            </a:r>
          </a:p>
          <a:p>
            <a:pPr lvl="1"/>
            <a:r>
              <a:rPr lang="en-US" sz="2400" dirty="0" smtClean="0"/>
              <a:t>Fueling equipment, procedures and storage</a:t>
            </a:r>
          </a:p>
          <a:p>
            <a:pPr lvl="1"/>
            <a:r>
              <a:rPr lang="en-US" sz="2400" dirty="0" smtClean="0"/>
              <a:t>Fleet inventory with engine/fuel system information</a:t>
            </a:r>
          </a:p>
          <a:p>
            <a:pPr lvl="1"/>
            <a:r>
              <a:rPr lang="en-US" sz="2400" dirty="0" smtClean="0"/>
              <a:t>Natural gas released during vehicle maintenance</a:t>
            </a:r>
          </a:p>
          <a:p>
            <a:pPr lvl="1"/>
            <a:r>
              <a:rPr lang="en-US" sz="2400" dirty="0" smtClean="0"/>
              <a:t>Vehicle storage practices</a:t>
            </a:r>
          </a:p>
          <a:p>
            <a:pPr lvl="1"/>
            <a:r>
              <a:rPr lang="en-US" sz="2400" dirty="0" smtClean="0"/>
              <a:t>Use of recovery equipment</a:t>
            </a:r>
            <a:endParaRPr lang="en-US" sz="240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" y="6553200"/>
            <a:ext cx="1905000" cy="228600"/>
          </a:xfrm>
        </p:spPr>
        <p:txBody>
          <a:bodyPr/>
          <a:lstStyle/>
          <a:p>
            <a:pPr algn="l">
              <a:defRPr/>
            </a:pPr>
            <a:fld id="{57A990C5-363F-1B4E-965E-F53BD6B278BB}" type="slidenum">
              <a:rPr lang="en-US" smtClean="0"/>
              <a:pPr algn="l"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-380999"/>
            <a:ext cx="8839200" cy="1295399"/>
          </a:xfrm>
        </p:spPr>
        <p:txBody>
          <a:bodyPr/>
          <a:lstStyle/>
          <a:p>
            <a:r>
              <a:rPr lang="en-US" sz="3600" dirty="0" smtClean="0"/>
              <a:t>Methane Inventory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2999" cy="4551362"/>
          </a:xfrm>
        </p:spPr>
        <p:txBody>
          <a:bodyPr/>
          <a:lstStyle/>
          <a:p>
            <a:pPr marL="344488" indent="-344488"/>
            <a:r>
              <a:rPr lang="en-US" sz="2400" dirty="0" smtClean="0"/>
              <a:t>Predictive spreadsheet model</a:t>
            </a:r>
          </a:p>
          <a:p>
            <a:pPr marL="457200" lvl="1" indent="-239713"/>
            <a:r>
              <a:rPr lang="en-US" sz="2000" dirty="0" smtClean="0"/>
              <a:t>Estimates of nationwide contribution from heavy-duty</a:t>
            </a:r>
            <a:br>
              <a:rPr lang="en-US" sz="2000" dirty="0" smtClean="0"/>
            </a:br>
            <a:r>
              <a:rPr lang="en-US" sz="2000" dirty="0" smtClean="0"/>
              <a:t>transportation sector</a:t>
            </a:r>
          </a:p>
          <a:p>
            <a:pPr marL="690563" lvl="1" indent="-241300"/>
            <a:r>
              <a:rPr lang="en-US" sz="2000" dirty="0" smtClean="0"/>
              <a:t>Default values included</a:t>
            </a:r>
          </a:p>
          <a:p>
            <a:pPr marL="1147763" lvl="2" indent="-257175"/>
            <a:r>
              <a:rPr lang="en-US" sz="1800" dirty="0" smtClean="0"/>
              <a:t>Fleet population</a:t>
            </a:r>
          </a:p>
          <a:p>
            <a:pPr marL="1147763" lvl="2" indent="-257175"/>
            <a:r>
              <a:rPr lang="en-US" sz="1800" dirty="0" smtClean="0"/>
              <a:t>Fueling station population</a:t>
            </a:r>
          </a:p>
          <a:p>
            <a:pPr marL="1147763" lvl="2" indent="-257175"/>
            <a:r>
              <a:rPr lang="en-US" sz="1800" dirty="0" smtClean="0"/>
              <a:t>Activity and event frequencies</a:t>
            </a:r>
          </a:p>
          <a:p>
            <a:pPr marL="1147763" lvl="2" indent="-257175"/>
            <a:r>
              <a:rPr lang="en-US" sz="1800" dirty="0" smtClean="0"/>
              <a:t>Emissions data</a:t>
            </a:r>
          </a:p>
          <a:p>
            <a:pPr marL="690563" lvl="1" indent="-241300"/>
            <a:r>
              <a:rPr lang="en-US" sz="2000" dirty="0" smtClean="0"/>
              <a:t>User values for improved estimates</a:t>
            </a:r>
            <a:endParaRPr lang="en-US" sz="1800" dirty="0" smtClean="0"/>
          </a:p>
          <a:p>
            <a:pPr marL="690563" lvl="1" indent="-241300"/>
            <a:r>
              <a:rPr lang="en-US" sz="2000" dirty="0" smtClean="0"/>
              <a:t>Outputs</a:t>
            </a:r>
          </a:p>
          <a:p>
            <a:pPr marL="1147763" lvl="2" indent="-257175"/>
            <a:r>
              <a:rPr lang="en-US" sz="1600" dirty="0" smtClean="0"/>
              <a:t>Mass per year</a:t>
            </a:r>
          </a:p>
          <a:p>
            <a:pPr marL="1147763" lvl="2" indent="-257175"/>
            <a:r>
              <a:rPr lang="en-US" sz="1600" dirty="0" smtClean="0"/>
              <a:t>Nationwide mass per year</a:t>
            </a:r>
          </a:p>
          <a:p>
            <a:pPr marL="1147763" lvl="2" indent="-257175"/>
            <a:r>
              <a:rPr lang="en-US" sz="1600" dirty="0" smtClean="0"/>
              <a:t>Mass per vehicle per year</a:t>
            </a:r>
          </a:p>
          <a:p>
            <a:pPr marL="1147763" lvl="2" indent="-257175"/>
            <a:r>
              <a:rPr lang="en-US" sz="1600" dirty="0" smtClean="0"/>
              <a:t>Mass per vehicle mile travelled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" y="6553200"/>
            <a:ext cx="1905000" cy="228600"/>
          </a:xfrm>
        </p:spPr>
        <p:txBody>
          <a:bodyPr/>
          <a:lstStyle/>
          <a:p>
            <a:pPr algn="l">
              <a:defRPr/>
            </a:pPr>
            <a:fld id="{57A990C5-363F-1B4E-965E-F53BD6B278BB}" type="slidenum">
              <a:rPr lang="en-US" smtClean="0"/>
              <a:pPr algn="l"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-380999"/>
            <a:ext cx="7785100" cy="1295399"/>
          </a:xfrm>
        </p:spPr>
        <p:txBody>
          <a:bodyPr/>
          <a:lstStyle/>
          <a:p>
            <a:r>
              <a:rPr lang="en-US" dirty="0" smtClean="0"/>
              <a:t>Facility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4703762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400" dirty="0" smtClean="0"/>
              <a:t>Preliminary evaluations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Two fueling stations, one CNG and one LNG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“Bottom up” approach (high-volume sampling) and upwind/downwind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Results presented to TAP before proceeding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Detailed evaluations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Four refueling stations and two maintenance facilities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Leak detection and quantification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High-volume/enclosure measurements of each leak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Quantification of intermittent leaks (</a:t>
            </a:r>
            <a:r>
              <a:rPr lang="en-US" sz="2000" dirty="0" err="1" smtClean="0"/>
              <a:t>eg</a:t>
            </a:r>
            <a:r>
              <a:rPr lang="en-US" sz="2000" dirty="0" smtClean="0"/>
              <a:t>. refueling)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Vehicle tailpipe methane emissions screening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Standard evaluations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Four refueling stations and two maintenance facilities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Leak detection and quantification with high-volume sampling</a:t>
            </a: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762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A990C5-363F-1B4E-965E-F53BD6B278B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-380999"/>
            <a:ext cx="7937500" cy="1295400"/>
          </a:xfrm>
        </p:spPr>
        <p:txBody>
          <a:bodyPr/>
          <a:lstStyle/>
          <a:p>
            <a:r>
              <a:rPr lang="en-US" dirty="0" smtClean="0"/>
              <a:t>Procedures for Facility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599" cy="44751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Initial Site Visit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Survey and document/inventory site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Develop test plan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Confirm test plan with technical advisory panel and steering committee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Site Evaluation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Transport personnel and equipment to site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Calibrate/verify test equipment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Interview operational personnel</a:t>
            </a: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Perform facility methane emission detection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Perform facility methane emission quantification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Refueling/Maintenance methane emissions quantification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Review and archive data</a:t>
            </a: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762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A990C5-363F-1B4E-965E-F53BD6B278B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80999"/>
            <a:ext cx="8839200" cy="1371600"/>
          </a:xfrm>
        </p:spPr>
        <p:txBody>
          <a:bodyPr/>
          <a:lstStyle/>
          <a:p>
            <a:r>
              <a:rPr lang="en-US" sz="3000" dirty="0" smtClean="0"/>
              <a:t>Center for Alternative Fuels, Engines and Emissions: CAFEE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2209800"/>
          </a:xfrm>
        </p:spPr>
        <p:txBody>
          <a:bodyPr/>
          <a:lstStyle/>
          <a:p>
            <a:pPr marL="233363" indent="-233363"/>
            <a:r>
              <a:rPr lang="en-US" sz="2400" dirty="0" smtClean="0"/>
              <a:t>West Virginia University</a:t>
            </a:r>
            <a:br>
              <a:rPr lang="en-US" sz="2400" dirty="0" smtClean="0"/>
            </a:br>
            <a:r>
              <a:rPr lang="en-US" sz="1600" dirty="0" smtClean="0"/>
              <a:t>Land Grant Institution with Strong Applied Research Record</a:t>
            </a:r>
          </a:p>
          <a:p>
            <a:pPr marL="569913" lvl="1" indent="-352425"/>
            <a:r>
              <a:rPr lang="en-US" sz="2000" dirty="0" smtClean="0"/>
              <a:t>Benjamin M. </a:t>
            </a:r>
            <a:r>
              <a:rPr lang="en-US" sz="2000" dirty="0" err="1" smtClean="0"/>
              <a:t>Statler</a:t>
            </a:r>
            <a:r>
              <a:rPr lang="en-US" sz="2000" dirty="0" smtClean="0"/>
              <a:t> College of Engineering and Mineral Resources</a:t>
            </a:r>
          </a:p>
          <a:p>
            <a:pPr marL="804863" lvl="2"/>
            <a:r>
              <a:rPr lang="en-US" sz="2000" dirty="0" smtClean="0"/>
              <a:t>Department of Mechanical and Aerospace Engineering</a:t>
            </a:r>
          </a:p>
          <a:p>
            <a:pPr marL="1144588" lvl="3" defTabSz="746125"/>
            <a:r>
              <a:rPr lang="en-US" dirty="0" smtClean="0"/>
              <a:t>Center for Alternative Fuels, Engines and Emissions (CAFEE)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124200"/>
            <a:ext cx="525209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" y="6553200"/>
            <a:ext cx="1905000" cy="228600"/>
          </a:xfrm>
        </p:spPr>
        <p:txBody>
          <a:bodyPr/>
          <a:lstStyle/>
          <a:p>
            <a:pPr algn="l">
              <a:defRPr/>
            </a:pPr>
            <a:fld id="{57A990C5-363F-1B4E-965E-F53BD6B278BB}" type="slidenum">
              <a:rPr lang="en-US" smtClean="0"/>
              <a:pPr algn="l"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80999"/>
            <a:ext cx="8762999" cy="1295400"/>
          </a:xfrm>
        </p:spPr>
        <p:txBody>
          <a:bodyPr/>
          <a:lstStyle/>
          <a:p>
            <a:r>
              <a:rPr lang="en-US" sz="3200" dirty="0" smtClean="0"/>
              <a:t>CAFEE: Research Experience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20574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Research Areas</a:t>
            </a:r>
          </a:p>
          <a:p>
            <a:pPr marR="0" lvl="1" indent="-2413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¡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Tailpipe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Emissions</a:t>
            </a:r>
          </a:p>
          <a:p>
            <a:pPr marR="0" lvl="1" indent="-2413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¡"/>
              <a:tabLst/>
              <a:defRPr/>
            </a:pPr>
            <a:r>
              <a:rPr lang="en-US" sz="1800" kern="0" baseline="0" dirty="0" smtClean="0">
                <a:latin typeface="+mn-lt"/>
                <a:ea typeface="ＭＳ Ｐゴシック" charset="-128"/>
              </a:rPr>
              <a:t>Exhaust</a:t>
            </a:r>
            <a:r>
              <a:rPr lang="en-US" sz="1800" kern="0" dirty="0" smtClean="0">
                <a:latin typeface="+mn-lt"/>
                <a:ea typeface="ＭＳ Ｐゴシック" charset="-128"/>
              </a:rPr>
              <a:t> Plume Characterization</a:t>
            </a:r>
          </a:p>
          <a:p>
            <a:pPr marR="0" lvl="1" indent="-2413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¡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Dual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Fuel Engine Research</a:t>
            </a:r>
          </a:p>
          <a:p>
            <a:pPr marR="0" lvl="1" indent="-2413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¡"/>
              <a:tabLst/>
              <a:defRPr/>
            </a:pPr>
            <a:r>
              <a:rPr lang="en-US" sz="1800" kern="0" baseline="0" dirty="0" smtClean="0">
                <a:latin typeface="+mn-lt"/>
                <a:ea typeface="ＭＳ Ｐゴシック" charset="-128"/>
              </a:rPr>
              <a:t>Engine/Vehicle</a:t>
            </a:r>
            <a:r>
              <a:rPr lang="en-US" sz="1800" kern="0" dirty="0" smtClean="0">
                <a:latin typeface="+mn-lt"/>
                <a:ea typeface="ＭＳ Ｐゴシック" charset="-128"/>
              </a:rPr>
              <a:t> Driving Cycle Development</a:t>
            </a:r>
          </a:p>
          <a:p>
            <a:pPr marR="0" lvl="1" indent="-2413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¡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Emissions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Modeling</a:t>
            </a:r>
          </a:p>
          <a:p>
            <a:pPr marR="0" lvl="1" indent="-2413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¡"/>
              <a:tabLst/>
              <a:defRPr/>
            </a:pPr>
            <a:r>
              <a:rPr lang="en-US" sz="1800" kern="0" baseline="0" dirty="0" smtClean="0">
                <a:latin typeface="+mn-lt"/>
                <a:ea typeface="ＭＳ Ｐゴシック" charset="-128"/>
              </a:rPr>
              <a:t>Vehicle</a:t>
            </a:r>
            <a:r>
              <a:rPr lang="en-US" sz="1800" kern="0" dirty="0" smtClean="0">
                <a:latin typeface="+mn-lt"/>
                <a:ea typeface="ＭＳ Ｐゴシック" charset="-128"/>
              </a:rPr>
              <a:t> Activity Studies</a:t>
            </a:r>
          </a:p>
          <a:p>
            <a:pPr marR="0" lvl="1" indent="-2413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¡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Engine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Design</a:t>
            </a:r>
          </a:p>
          <a:p>
            <a:pPr marR="0" lvl="1" indent="-2413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¡"/>
              <a:tabLst/>
              <a:defRPr/>
            </a:pPr>
            <a:r>
              <a:rPr lang="en-US" sz="1800" kern="0" baseline="0" dirty="0" smtClean="0">
                <a:latin typeface="+mn-lt"/>
                <a:ea typeface="ＭＳ Ｐゴシック" charset="-128"/>
              </a:rPr>
              <a:t>Fuels</a:t>
            </a:r>
            <a:r>
              <a:rPr lang="en-US" sz="1800" kern="0" dirty="0" smtClean="0">
                <a:latin typeface="+mn-lt"/>
                <a:ea typeface="ＭＳ Ｐゴシック" charset="-128"/>
              </a:rPr>
              <a:t> Evaluation</a:t>
            </a:r>
          </a:p>
          <a:p>
            <a:pPr marR="0" lvl="1" indent="-2413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¡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Life-Cycle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Cost Modeling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447675" marR="0" lvl="0" indent="-4476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n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0668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Over $70 million in funded research over the </a:t>
            </a:r>
            <a:br>
              <a:rPr lang="en-US" sz="2800" dirty="0" smtClean="0"/>
            </a:br>
            <a:r>
              <a:rPr lang="en-US" sz="2800" dirty="0" smtClean="0"/>
              <a:t>past two decades</a:t>
            </a:r>
            <a:endParaRPr lang="en-US" sz="28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76400"/>
            <a:ext cx="3183972" cy="2131259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3528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" y="6553200"/>
            <a:ext cx="1905000" cy="228600"/>
          </a:xfrm>
        </p:spPr>
        <p:txBody>
          <a:bodyPr/>
          <a:lstStyle/>
          <a:p>
            <a:pPr algn="l">
              <a:defRPr/>
            </a:pPr>
            <a:fld id="{57A990C5-363F-1B4E-965E-F53BD6B278BB}" type="slidenum">
              <a:rPr lang="en-US" smtClean="0"/>
              <a:pPr algn="l"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380999"/>
            <a:ext cx="8839199" cy="1295400"/>
          </a:xfrm>
        </p:spPr>
        <p:txBody>
          <a:bodyPr/>
          <a:lstStyle/>
          <a:p>
            <a:r>
              <a:rPr lang="en-US" dirty="0" smtClean="0"/>
              <a:t>Fugitive Methane Emissions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" y="6553200"/>
            <a:ext cx="1905000" cy="228600"/>
          </a:xfrm>
        </p:spPr>
        <p:txBody>
          <a:bodyPr/>
          <a:lstStyle/>
          <a:p>
            <a:pPr algn="l">
              <a:defRPr/>
            </a:pPr>
            <a:fld id="{57A990C5-363F-1B4E-965E-F53BD6B278BB}" type="slidenum">
              <a:rPr lang="en-US" smtClean="0"/>
              <a:pPr algn="l">
                <a:defRPr/>
              </a:pPr>
              <a:t>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143000"/>
            <a:ext cx="868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marR="0" lvl="0" indent="-4476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Fugitive Sources: Fueling and Maintenance</a:t>
            </a:r>
          </a:p>
          <a:p>
            <a:pPr marL="889000" marR="0" lvl="1" indent="-4397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¡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Unintentional</a:t>
            </a:r>
          </a:p>
          <a:p>
            <a:pPr marL="1293813" marR="0" lvl="2" indent="-4032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Leaks</a:t>
            </a:r>
          </a:p>
          <a:p>
            <a:pPr marL="1681163" marR="0" lvl="3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charset="2"/>
              <a:buChar char="¡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Continuous</a:t>
            </a:r>
          </a:p>
          <a:p>
            <a:pPr marL="1681163" marR="0" lvl="3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charset="2"/>
              <a:buChar char="¡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Intermittent</a:t>
            </a:r>
          </a:p>
          <a:p>
            <a:pPr marL="1681163" marR="0" lvl="3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charset="2"/>
              <a:buChar char="¡"/>
              <a:tabLst/>
              <a:defRPr/>
            </a:pPr>
            <a:r>
              <a:rPr lang="en-US" sz="1600" kern="0" dirty="0" smtClean="0">
                <a:latin typeface="+mn-lt"/>
                <a:ea typeface="ヒラギノ角ゴ Pro W3" charset="-128"/>
              </a:rPr>
              <a:t>Failure</a:t>
            </a:r>
          </a:p>
          <a:p>
            <a:pPr marL="1681163" marR="0" lvl="3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charset="2"/>
              <a:buChar char="¡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Poor Assembly</a:t>
            </a:r>
          </a:p>
          <a:p>
            <a:pPr marL="1293813" marR="0" lvl="2" indent="-4032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Refueling</a:t>
            </a:r>
          </a:p>
          <a:p>
            <a:pPr marL="1293813" marR="0" lvl="2" indent="-4032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n"/>
              <a:tabLst/>
              <a:defRPr/>
            </a:pPr>
            <a:r>
              <a:rPr lang="en-US" sz="2000" kern="0" dirty="0" smtClean="0">
                <a:latin typeface="+mn-lt"/>
                <a:ea typeface="ヒラギノ角ゴ Pro W3" charset="-128"/>
              </a:rPr>
              <a:t>Disaster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charset="-128"/>
            </a:endParaRPr>
          </a:p>
          <a:p>
            <a:pPr marL="889000" marR="0" lvl="1" indent="-4397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¡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Intentional</a:t>
            </a:r>
          </a:p>
          <a:p>
            <a:pPr marL="1293813" marR="0" lvl="2" indent="-4032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LNG boil-off</a:t>
            </a:r>
          </a:p>
          <a:p>
            <a:pPr marL="1293813" marR="0" lvl="2" indent="-4032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Pressure relief</a:t>
            </a:r>
          </a:p>
          <a:p>
            <a:pPr marL="1293813" marR="0" lvl="2" indent="-4032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Discharge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-380999"/>
            <a:ext cx="7861300" cy="1295399"/>
          </a:xfrm>
        </p:spPr>
        <p:txBody>
          <a:bodyPr/>
          <a:lstStyle/>
          <a:p>
            <a:r>
              <a:rPr lang="en-US" dirty="0" smtClean="0"/>
              <a:t>Relevant Emissions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066800"/>
            <a:ext cx="8458200" cy="4551362"/>
          </a:xfrm>
        </p:spPr>
        <p:txBody>
          <a:bodyPr/>
          <a:lstStyle/>
          <a:p>
            <a:r>
              <a:rPr lang="en-US" sz="2800" dirty="0" smtClean="0"/>
              <a:t>Natural gas methane emissions are considered</a:t>
            </a:r>
          </a:p>
          <a:p>
            <a:r>
              <a:rPr lang="en-US" sz="2800" dirty="0" smtClean="0"/>
              <a:t>At higher level of loss economic impact becomes important</a:t>
            </a:r>
          </a:p>
          <a:p>
            <a:r>
              <a:rPr lang="en-US" sz="2800" dirty="0" smtClean="0"/>
              <a:t>Carbon dioxide emissions from natural gas trucks are 0-25% lower than from conventional diesel trucks</a:t>
            </a:r>
          </a:p>
          <a:p>
            <a:r>
              <a:rPr lang="en-US" sz="2800" dirty="0" smtClean="0"/>
              <a:t>We have selected a 5% carbon dioxide equivalent impact as a criterion</a:t>
            </a:r>
          </a:p>
          <a:p>
            <a:r>
              <a:rPr lang="en-US" sz="2800" dirty="0" smtClean="0"/>
              <a:t>We have assumed, simplistically, that methane is equivalent to 20x carbon dioxide by mass</a:t>
            </a:r>
            <a:endParaRPr lang="en-US" sz="2800" dirty="0"/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762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A990C5-363F-1B4E-965E-F53BD6B278B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-380999"/>
            <a:ext cx="7937500" cy="1295400"/>
          </a:xfrm>
        </p:spPr>
        <p:txBody>
          <a:bodyPr/>
          <a:lstStyle/>
          <a:p>
            <a:r>
              <a:rPr lang="en-US" sz="3600" dirty="0" smtClean="0"/>
              <a:t>Fueling Station Loss Impact 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05800" cy="4551362"/>
          </a:xfrm>
        </p:spPr>
        <p:txBody>
          <a:bodyPr/>
          <a:lstStyle/>
          <a:p>
            <a:r>
              <a:rPr lang="en-US" sz="2800" dirty="0" smtClean="0"/>
              <a:t>Based on methane being equivalent to 20x carbon dioxide by mass, a 0.4% discharge methane has the same GHG impact as a 5% increase in carbon dioxide emissions</a:t>
            </a:r>
          </a:p>
          <a:p>
            <a:r>
              <a:rPr lang="en-US" sz="2800" dirty="0" smtClean="0"/>
              <a:t>Consider a fueling facility that dispenses 1000 kilograms per day of natural gas</a:t>
            </a:r>
          </a:p>
          <a:p>
            <a:pPr lvl="1"/>
            <a:r>
              <a:rPr lang="en-US" sz="2000" dirty="0" smtClean="0"/>
              <a:t>0.4% loss represents (assuming 100% methane)</a:t>
            </a:r>
          </a:p>
          <a:p>
            <a:pPr lvl="2"/>
            <a:r>
              <a:rPr lang="en-US" sz="1600" dirty="0" smtClean="0"/>
              <a:t>4 kilograms (5,600 liters, 198 cubic feet) per day</a:t>
            </a:r>
          </a:p>
          <a:p>
            <a:pPr lvl="2"/>
            <a:r>
              <a:rPr lang="en-US" sz="1600" dirty="0" smtClean="0"/>
              <a:t>2.8 grams (3.8 liters, 0.137 cubic feet) per minute</a:t>
            </a:r>
          </a:p>
          <a:p>
            <a:pPr lvl="2"/>
            <a:r>
              <a:rPr lang="en-US" sz="1600" dirty="0" smtClean="0"/>
              <a:t>0.047 grams per second (0.063 liters, 0.0022 cubic feet) per second</a:t>
            </a:r>
          </a:p>
          <a:p>
            <a:r>
              <a:rPr lang="en-US" sz="2800" dirty="0" smtClean="0"/>
              <a:t>We therefore need to be able to quantify this level of loss with reasonable accuracy</a:t>
            </a:r>
            <a:endParaRPr lang="en-US" sz="2800" dirty="0"/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762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A990C5-363F-1B4E-965E-F53BD6B278B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-380999"/>
            <a:ext cx="7785100" cy="1295400"/>
          </a:xfrm>
        </p:spPr>
        <p:txBody>
          <a:bodyPr/>
          <a:lstStyle/>
          <a:p>
            <a:r>
              <a:rPr lang="en-US" dirty="0" smtClean="0"/>
              <a:t>Methods for Quantification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599" cy="4648200"/>
          </a:xfrm>
        </p:spPr>
        <p:txBody>
          <a:bodyPr/>
          <a:lstStyle/>
          <a:p>
            <a:r>
              <a:rPr lang="en-US" sz="2000" dirty="0" smtClean="0"/>
              <a:t>Component Based</a:t>
            </a:r>
          </a:p>
          <a:p>
            <a:pPr lvl="1"/>
            <a:r>
              <a:rPr lang="en-US" sz="1600" dirty="0" smtClean="0"/>
              <a:t>Identify all leaks/discharges, whether continuous or intermittent</a:t>
            </a:r>
          </a:p>
          <a:p>
            <a:pPr lvl="1"/>
            <a:r>
              <a:rPr lang="en-US" sz="1600" dirty="0" smtClean="0"/>
              <a:t>Quantify the leaks/discharges through enclosure/hi-volume sampling</a:t>
            </a:r>
          </a:p>
          <a:p>
            <a:pPr lvl="1"/>
            <a:r>
              <a:rPr lang="en-US" sz="1600" dirty="0" smtClean="0"/>
              <a:t>Determine frequencies of intermittent discharges</a:t>
            </a:r>
          </a:p>
          <a:p>
            <a:pPr lvl="1"/>
            <a:r>
              <a:rPr lang="en-US" sz="1600" dirty="0" smtClean="0"/>
              <a:t>Sum the quantities to determine daily loss rate</a:t>
            </a:r>
          </a:p>
          <a:p>
            <a:r>
              <a:rPr lang="en-US" sz="2000" dirty="0" smtClean="0"/>
              <a:t>Station Based</a:t>
            </a:r>
          </a:p>
          <a:p>
            <a:pPr lvl="1"/>
            <a:r>
              <a:rPr lang="en-US" sz="1600" dirty="0" smtClean="0"/>
              <a:t>Tent/Enclose entire facility and determine loss by measuring concentration and through-flow</a:t>
            </a:r>
          </a:p>
          <a:p>
            <a:pPr lvl="1"/>
            <a:r>
              <a:rPr lang="en-US" sz="1600" dirty="0" smtClean="0"/>
              <a:t>Suitable for small facilities</a:t>
            </a:r>
          </a:p>
          <a:p>
            <a:r>
              <a:rPr lang="en-US" sz="2000" dirty="0" smtClean="0"/>
              <a:t>Atmospheric Based</a:t>
            </a:r>
          </a:p>
          <a:p>
            <a:pPr lvl="1"/>
            <a:r>
              <a:rPr lang="en-US" sz="1600" dirty="0" smtClean="0"/>
              <a:t>Use atmospheric sampling techniques to estimate loss</a:t>
            </a:r>
          </a:p>
          <a:p>
            <a:r>
              <a:rPr lang="en-US" sz="2000" dirty="0" smtClean="0"/>
              <a:t>Station inventory (mass balance)</a:t>
            </a:r>
          </a:p>
          <a:p>
            <a:pPr lvl="1"/>
            <a:r>
              <a:rPr lang="en-US" sz="1600" dirty="0" smtClean="0"/>
              <a:t>Measure difference between fuel supplied to station and fuel delivered to vehicles</a:t>
            </a:r>
          </a:p>
          <a:p>
            <a:pPr lvl="1"/>
            <a:r>
              <a:rPr lang="en-US" sz="1600" dirty="0" smtClean="0"/>
              <a:t>Relies on ability to measure natural gas accurately</a:t>
            </a:r>
          </a:p>
          <a:p>
            <a:pPr lvl="1"/>
            <a:r>
              <a:rPr lang="en-US" sz="1600" dirty="0" smtClean="0"/>
              <a:t>NG fueling industry using micro motion </a:t>
            </a:r>
            <a:br>
              <a:rPr lang="en-US" sz="1600" dirty="0" smtClean="0"/>
            </a:br>
            <a:r>
              <a:rPr lang="en-US" sz="1600" dirty="0" smtClean="0"/>
              <a:t>flow meters: +/- 0.5% of fuel delivered</a:t>
            </a:r>
          </a:p>
          <a:p>
            <a:endParaRPr lang="en-US" sz="2000" dirty="0"/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762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A990C5-363F-1B4E-965E-F53BD6B278B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380999"/>
            <a:ext cx="8991600" cy="1295400"/>
          </a:xfrm>
        </p:spPr>
        <p:txBody>
          <a:bodyPr/>
          <a:lstStyle/>
          <a:p>
            <a:r>
              <a:rPr lang="en-US" sz="3200" dirty="0" smtClean="0"/>
              <a:t>Methane Quantification: High Volume Sampler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286000" y="2057400"/>
            <a:ext cx="228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286000" y="1295400"/>
            <a:ext cx="3429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6400800" y="1295400"/>
            <a:ext cx="68580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 flipV="1">
            <a:off x="6400800" y="1905000"/>
            <a:ext cx="68580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5715000" y="1905000"/>
            <a:ext cx="68580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5715000" y="1295400"/>
            <a:ext cx="68580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598507" y="1752600"/>
            <a:ext cx="0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4648200" y="1676400"/>
            <a:ext cx="0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4419600" y="16764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4419600" y="1752600"/>
            <a:ext cx="1789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1828800" y="1676400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4188596" y="2286000"/>
            <a:ext cx="98777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Methane</a:t>
            </a:r>
            <a:br>
              <a:rPr lang="en-US" sz="1600" dirty="0" smtClean="0"/>
            </a:br>
            <a:r>
              <a:rPr lang="en-US" sz="1600" dirty="0" smtClean="0"/>
              <a:t>Analyzer</a:t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dirty="0" err="1" smtClean="0"/>
              <a:t>X</a:t>
            </a:r>
            <a:r>
              <a:rPr lang="en-US" sz="1600" baseline="-25000" dirty="0" err="1" smtClean="0"/>
              <a:t>methane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0" y="1371600"/>
            <a:ext cx="1752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Sample</a:t>
            </a:r>
            <a:br>
              <a:rPr lang="en-US" sz="1600" dirty="0" smtClean="0"/>
            </a:br>
            <a:r>
              <a:rPr lang="en-US" sz="1600" dirty="0" smtClean="0"/>
              <a:t>(Air + Methane)</a:t>
            </a:r>
            <a:endParaRPr lang="en-US" sz="1600" dirty="0"/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4648200" y="2057400"/>
            <a:ext cx="1066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5736812" y="2057400"/>
            <a:ext cx="143981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Flow </a:t>
            </a:r>
            <a:br>
              <a:rPr lang="en-US" sz="1600" dirty="0" smtClean="0"/>
            </a:br>
            <a:r>
              <a:rPr lang="en-US" sz="1600" dirty="0" smtClean="0"/>
              <a:t>Measurement</a:t>
            </a:r>
            <a:br>
              <a:rPr lang="en-US" sz="1600" dirty="0" smtClean="0"/>
            </a:br>
            <a:r>
              <a:rPr lang="en-US" sz="1600" dirty="0" err="1" smtClean="0"/>
              <a:t>V</a:t>
            </a:r>
            <a:r>
              <a:rPr lang="en-US" sz="1600" baseline="-25000" dirty="0" err="1" smtClean="0"/>
              <a:t>sample</a:t>
            </a:r>
            <a:endParaRPr lang="en-US" sz="1600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7086600" y="1143000"/>
            <a:ext cx="91961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Variable</a:t>
            </a:r>
            <a:br>
              <a:rPr lang="en-US" sz="1600" dirty="0" smtClean="0"/>
            </a:br>
            <a:r>
              <a:rPr lang="en-US" sz="1600" dirty="0" smtClean="0"/>
              <a:t>Speed</a:t>
            </a:r>
            <a:br>
              <a:rPr lang="en-US" sz="1600" dirty="0" smtClean="0"/>
            </a:br>
            <a:r>
              <a:rPr lang="en-US" sz="1600" dirty="0" smtClean="0"/>
              <a:t>Blower</a:t>
            </a:r>
            <a:br>
              <a:rPr lang="en-US" sz="1600" dirty="0" smtClean="0"/>
            </a:br>
            <a:endParaRPr lang="en-US" sz="1600" dirty="0"/>
          </a:p>
        </p:txBody>
      </p:sp>
      <p:cxnSp>
        <p:nvCxnSpPr>
          <p:cNvPr id="67" name="Straight Arrow Connector 66"/>
          <p:cNvCxnSpPr/>
          <p:nvPr/>
        </p:nvCxnSpPr>
        <p:spPr bwMode="auto">
          <a:xfrm>
            <a:off x="8305800" y="1600200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8001000" y="1295400"/>
            <a:ext cx="533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8001000" y="2057400"/>
            <a:ext cx="533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 flipV="1">
            <a:off x="2590800" y="1295400"/>
            <a:ext cx="0" cy="228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flipV="1">
            <a:off x="2590800" y="1828800"/>
            <a:ext cx="0" cy="228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 flipV="1">
            <a:off x="2590800" y="205740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2182434" y="2362200"/>
            <a:ext cx="77617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Mixing</a:t>
            </a:r>
            <a:br>
              <a:rPr lang="en-US" sz="1600" dirty="0" smtClean="0"/>
            </a:br>
            <a:r>
              <a:rPr lang="en-US" sz="1600" dirty="0" smtClean="0"/>
              <a:t>Orifice</a:t>
            </a:r>
            <a:endParaRPr lang="en-US" sz="1600" baseline="-25000" dirty="0"/>
          </a:p>
        </p:txBody>
      </p:sp>
      <p:sp>
        <p:nvSpPr>
          <p:cNvPr id="9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" y="6553200"/>
            <a:ext cx="1905000" cy="228600"/>
          </a:xfrm>
        </p:spPr>
        <p:txBody>
          <a:bodyPr/>
          <a:lstStyle/>
          <a:p>
            <a:pPr algn="l">
              <a:defRPr/>
            </a:pPr>
            <a:fld id="{57A990C5-363F-1B4E-965E-F53BD6B278BB}" type="slidenum">
              <a:rPr lang="en-US" smtClean="0"/>
              <a:pPr algn="l">
                <a:defRPr/>
              </a:pPr>
              <a:t>8</a:t>
            </a:fld>
            <a:endParaRPr lang="en-US" dirty="0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0" y="3048000"/>
            <a:ext cx="883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marR="0" lvl="0" indent="-4476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Methane Calculation</a:t>
            </a:r>
          </a:p>
          <a:p>
            <a:pPr marL="889000" marR="0" lvl="1" indent="-4397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¡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V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methane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=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X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methane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* V</a:t>
            </a:r>
            <a:r>
              <a:rPr lang="en-US" sz="2400" kern="0" baseline="-25000" dirty="0" smtClean="0">
                <a:latin typeface="+mn-lt"/>
                <a:ea typeface="ＭＳ Ｐゴシック" charset="-128"/>
              </a:rPr>
              <a:t>sample</a:t>
            </a:r>
            <a:r>
              <a:rPr lang="en-US" sz="2400" kern="0" dirty="0" smtClean="0">
                <a:latin typeface="+mn-lt"/>
                <a:ea typeface="ＭＳ Ｐゴシック" charset="-128"/>
              </a:rPr>
              <a:t> – </a:t>
            </a:r>
            <a:r>
              <a:rPr lang="en-US" sz="2400" kern="0" dirty="0" err="1" smtClean="0">
                <a:latin typeface="+mn-lt"/>
                <a:ea typeface="ＭＳ Ｐゴシック" charset="-128"/>
              </a:rPr>
              <a:t>V</a:t>
            </a:r>
            <a:r>
              <a:rPr lang="en-US" sz="2400" kern="0" baseline="-25000" dirty="0" err="1" smtClean="0">
                <a:latin typeface="+mn-lt"/>
                <a:ea typeface="ＭＳ Ｐゴシック" charset="-128"/>
              </a:rPr>
              <a:t>methane_bkgd</a:t>
            </a:r>
            <a:endParaRPr kumimoji="0" lang="en-US" sz="24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889000" marR="0" lvl="1" indent="-4397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¡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Flow measurement accuracy</a:t>
            </a:r>
          </a:p>
          <a:p>
            <a:pPr marL="889000" marR="0" lvl="1" indent="-4397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¡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Analyzer accuracy</a:t>
            </a:r>
          </a:p>
          <a:p>
            <a:pPr marL="889000" lvl="1" indent="-439738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¡"/>
            </a:pPr>
            <a:r>
              <a:rPr lang="en-US" sz="2400" kern="0" dirty="0" err="1" smtClean="0">
                <a:ea typeface="ＭＳ Ｐゴシック" charset="-128"/>
              </a:rPr>
              <a:t>V</a:t>
            </a:r>
            <a:r>
              <a:rPr lang="en-US" sz="2400" kern="0" baseline="-25000" dirty="0" err="1" smtClean="0">
                <a:ea typeface="ＭＳ Ｐゴシック" charset="-128"/>
              </a:rPr>
              <a:t>methane_bkgd</a:t>
            </a:r>
            <a:r>
              <a:rPr lang="en-US" sz="2400" kern="0" baseline="-25000" dirty="0" smtClean="0">
                <a:ea typeface="ＭＳ Ｐゴシック" charset="-128"/>
              </a:rPr>
              <a:t> </a:t>
            </a:r>
            <a:r>
              <a:rPr lang="en-US" sz="2400" kern="0" dirty="0" smtClean="0">
                <a:ea typeface="ＭＳ Ｐゴシック" charset="-128"/>
              </a:rPr>
              <a:t>typically 1.5-3 CF per 1,000 MCF</a:t>
            </a:r>
          </a:p>
          <a:p>
            <a:pPr marL="889000" lvl="1" indent="-439738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¡"/>
            </a:pPr>
            <a:r>
              <a:rPr lang="en-US" sz="2400" kern="0" dirty="0" smtClean="0">
                <a:ea typeface="ＭＳ Ｐゴシック" charset="-128"/>
              </a:rPr>
              <a:t>Methane concentration of 13,700 </a:t>
            </a:r>
            <a:r>
              <a:rPr lang="en-US" sz="2400" kern="0" dirty="0" err="1" smtClean="0">
                <a:ea typeface="ＭＳ Ｐゴシック" charset="-128"/>
              </a:rPr>
              <a:t>ppm</a:t>
            </a:r>
            <a:r>
              <a:rPr lang="en-US" sz="2400" kern="0" dirty="0" smtClean="0">
                <a:ea typeface="ＭＳ Ｐゴシック" charset="-128"/>
              </a:rPr>
              <a:t> given</a:t>
            </a:r>
          </a:p>
          <a:p>
            <a:pPr marL="1346200" lvl="2" indent="-439738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¡"/>
            </a:pPr>
            <a:r>
              <a:rPr lang="en-US" sz="2000" kern="0" dirty="0" smtClean="0">
                <a:ea typeface="ＭＳ Ｐゴシック" charset="-128"/>
              </a:rPr>
              <a:t>0.137 CFM methane leak (0.4% or 198 CF) </a:t>
            </a:r>
          </a:p>
          <a:p>
            <a:pPr marL="1346200" lvl="2" indent="-439738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¡"/>
            </a:pPr>
            <a:r>
              <a:rPr lang="en-US" sz="2000" kern="0" dirty="0" smtClean="0">
                <a:ea typeface="ＭＳ Ｐゴシック" charset="-128"/>
              </a:rPr>
              <a:t>10 CFM sample flow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80999"/>
            <a:ext cx="8686799" cy="1295399"/>
          </a:xfrm>
        </p:spPr>
        <p:txBody>
          <a:bodyPr/>
          <a:lstStyle/>
          <a:p>
            <a:r>
              <a:rPr lang="en-US" sz="3200" dirty="0" smtClean="0"/>
              <a:t>Methane Quantification: Enclosure Methods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3733800"/>
            <a:ext cx="5562600" cy="2819400"/>
          </a:xfrm>
        </p:spPr>
        <p:txBody>
          <a:bodyPr/>
          <a:lstStyle/>
          <a:p>
            <a:r>
              <a:rPr lang="en-US" sz="2200" dirty="0" smtClean="0"/>
              <a:t>Enclosure placed around component </a:t>
            </a:r>
            <a:br>
              <a:rPr lang="en-US" sz="2200" dirty="0" smtClean="0"/>
            </a:br>
            <a:r>
              <a:rPr lang="en-US" sz="2200" dirty="0" smtClean="0"/>
              <a:t>(tank, valve, vehicle, pump, station)</a:t>
            </a:r>
          </a:p>
          <a:p>
            <a:r>
              <a:rPr lang="en-US" sz="2200" dirty="0" smtClean="0"/>
              <a:t>Ambient background air drawn through enclosure at controlled/measured rate</a:t>
            </a:r>
          </a:p>
          <a:p>
            <a:r>
              <a:rPr lang="en-US" sz="2200" dirty="0" smtClean="0"/>
              <a:t>Methane concentration of sample measured</a:t>
            </a:r>
            <a:endParaRPr lang="en-US" sz="2200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" y="6553200"/>
            <a:ext cx="1905000" cy="228600"/>
          </a:xfrm>
        </p:spPr>
        <p:txBody>
          <a:bodyPr/>
          <a:lstStyle/>
          <a:p>
            <a:pPr algn="l">
              <a:defRPr/>
            </a:pPr>
            <a:fld id="{57A990C5-363F-1B4E-965E-F53BD6B278BB}" type="slidenum">
              <a:rPr lang="en-US" smtClean="0"/>
              <a:pPr algn="l">
                <a:defRPr/>
              </a:pPr>
              <a:t>9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990600"/>
            <a:ext cx="742803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VU CRC">
  <a:themeElements>
    <a:clrScheme name="WVU CRC 16">
      <a:dk1>
        <a:srgbClr val="3366CC"/>
      </a:dk1>
      <a:lt1>
        <a:srgbClr val="FFFFFF"/>
      </a:lt1>
      <a:dk2>
        <a:srgbClr val="3366CC"/>
      </a:dk2>
      <a:lt2>
        <a:srgbClr val="808080"/>
      </a:lt2>
      <a:accent1>
        <a:srgbClr val="FFCC00"/>
      </a:accent1>
      <a:accent2>
        <a:srgbClr val="CCCC99"/>
      </a:accent2>
      <a:accent3>
        <a:srgbClr val="FFFFFF"/>
      </a:accent3>
      <a:accent4>
        <a:srgbClr val="2A56AE"/>
      </a:accent4>
      <a:accent5>
        <a:srgbClr val="FFE2AA"/>
      </a:accent5>
      <a:accent6>
        <a:srgbClr val="B9B98A"/>
      </a:accent6>
      <a:hlink>
        <a:srgbClr val="999933"/>
      </a:hlink>
      <a:folHlink>
        <a:srgbClr val="B2B2B2"/>
      </a:folHlink>
    </a:clrScheme>
    <a:fontScheme name="WVU CR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VU CRC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VU CRC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VU CRC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VU CRC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VU CRC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VU CRC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VU CRC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VU CRC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VU CRC 9">
        <a:dk1>
          <a:srgbClr val="0099CC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0082AE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VU CRC 10">
        <a:dk1>
          <a:srgbClr val="0099CC"/>
        </a:dk1>
        <a:lt1>
          <a:srgbClr val="FFFFFF"/>
        </a:lt1>
        <a:dk2>
          <a:srgbClr val="0000CC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0082AE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VU CRC 11">
        <a:dk1>
          <a:srgbClr val="0099CC"/>
        </a:dk1>
        <a:lt1>
          <a:srgbClr val="FFFFFF"/>
        </a:lt1>
        <a:dk2>
          <a:srgbClr val="0066CC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0082AE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VU CRC 12">
        <a:dk1>
          <a:srgbClr val="0099CC"/>
        </a:dk1>
        <a:lt1>
          <a:srgbClr val="FFFFFF"/>
        </a:lt1>
        <a:dk2>
          <a:srgbClr val="0099FF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0082AE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VU CRC 13">
        <a:dk1>
          <a:srgbClr val="00CCFF"/>
        </a:dk1>
        <a:lt1>
          <a:srgbClr val="FFFFFF"/>
        </a:lt1>
        <a:dk2>
          <a:srgbClr val="0099FF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00AEDA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VU CRC 14">
        <a:dk1>
          <a:srgbClr val="0066FF"/>
        </a:dk1>
        <a:lt1>
          <a:srgbClr val="FFFFFF"/>
        </a:lt1>
        <a:dk2>
          <a:srgbClr val="0066FF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0056DA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VU CRC 15">
        <a:dk1>
          <a:srgbClr val="3366CC"/>
        </a:dk1>
        <a:lt1>
          <a:srgbClr val="FFFFFF"/>
        </a:lt1>
        <a:dk2>
          <a:srgbClr val="0066FF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A56AE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VU CRC 16">
        <a:dk1>
          <a:srgbClr val="3366CC"/>
        </a:dk1>
        <a:lt1>
          <a:srgbClr val="FFFFFF"/>
        </a:lt1>
        <a:dk2>
          <a:srgbClr val="3366CC"/>
        </a:dk2>
        <a:lt2>
          <a:srgbClr val="808080"/>
        </a:lt2>
        <a:accent1>
          <a:srgbClr val="FFCC00"/>
        </a:accent1>
        <a:accent2>
          <a:srgbClr val="CCCC99"/>
        </a:accent2>
        <a:accent3>
          <a:srgbClr val="FFFFFF"/>
        </a:accent3>
        <a:accent4>
          <a:srgbClr val="2A56AE"/>
        </a:accent4>
        <a:accent5>
          <a:srgbClr val="FFE2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8671</TotalTime>
  <Words>945</Words>
  <Application>Microsoft Office PowerPoint</Application>
  <PresentationFormat>On-screen Show (4:3)</PresentationFormat>
  <Paragraphs>194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Times New Roman</vt:lpstr>
      <vt:lpstr>Wingdings</vt:lpstr>
      <vt:lpstr>ヒラギノ角ゴ Pro W3</vt:lpstr>
      <vt:lpstr>WVU CRC</vt:lpstr>
      <vt:lpstr>Natural Gas Emissions from the Heavy and Medium Duty Trucking Sectors  Quantifying methane emissions at fueling and maintenance facilities</vt:lpstr>
      <vt:lpstr>Center for Alternative Fuels, Engines and Emissions: CAFEE</vt:lpstr>
      <vt:lpstr>CAFEE: Research Experience</vt:lpstr>
      <vt:lpstr>Fugitive Methane Emissions</vt:lpstr>
      <vt:lpstr>Relevant Emissions Levels</vt:lpstr>
      <vt:lpstr>Fueling Station Loss Impact Analysis</vt:lpstr>
      <vt:lpstr>Methods for Quantification</vt:lpstr>
      <vt:lpstr>Methane Quantification: High Volume Sampler</vt:lpstr>
      <vt:lpstr>Methane Quantification: Enclosure Methods</vt:lpstr>
      <vt:lpstr>Methane Quantification: Enclosure Methods</vt:lpstr>
      <vt:lpstr>Basic Atmospheric Sampling Analysis</vt:lpstr>
      <vt:lpstr>Atmospheric Methods</vt:lpstr>
      <vt:lpstr>Quantification by Mass/Volume Metering</vt:lpstr>
      <vt:lpstr>Fueling and Maintenance Surveys</vt:lpstr>
      <vt:lpstr>Methane Inventory Model</vt:lpstr>
      <vt:lpstr>Facility Measurements</vt:lpstr>
      <vt:lpstr>Procedures for Facility Emissions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Heavy-Duty Diesel Engine Test Cycles for the Advanced Collaborative Emissions Study</dc:title>
  <dc:creator>ClintLaptop</dc:creator>
  <cp:lastModifiedBy>Mary Dillon</cp:lastModifiedBy>
  <cp:revision>90</cp:revision>
  <dcterms:created xsi:type="dcterms:W3CDTF">2010-07-08T23:08:25Z</dcterms:created>
  <dcterms:modified xsi:type="dcterms:W3CDTF">2015-07-22T11:57:04Z</dcterms:modified>
</cp:coreProperties>
</file>